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5" r:id="rId10"/>
    <p:sldId id="269" r:id="rId11"/>
    <p:sldId id="268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7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5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4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3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9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8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2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0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76C84-128E-45BE-8442-09CCB2CAD08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8E199-9515-40ED-8B20-AA681C777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9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Commonly </a:t>
            </a:r>
            <a:r>
              <a:rPr lang="en-US" sz="4800" dirty="0">
                <a:latin typeface="Chiller" panose="04020404031007020602" pitchFamily="82" charset="0"/>
              </a:rPr>
              <a:t>Confused</a:t>
            </a:r>
            <a:r>
              <a:rPr lang="en-US" dirty="0"/>
              <a:t> Words</a:t>
            </a:r>
          </a:p>
        </p:txBody>
      </p:sp>
    </p:spTree>
    <p:extLst>
      <p:ext uri="{BB962C8B-B14F-4D97-AF65-F5344CB8AC3E}">
        <p14:creationId xmlns:p14="http://schemas.microsoft.com/office/powerpoint/2010/main" val="365028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Fewer vs. Less,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70C0"/>
                </a:solidFill>
              </a:rPr>
              <a:t>Remember two things…</a:t>
            </a:r>
          </a:p>
          <a:p>
            <a:r>
              <a:rPr lang="en-US" dirty="0"/>
              <a:t>(1)  You have to take this literally, not conceptually.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(You do not count money, but you do count dollars!) </a:t>
            </a:r>
          </a:p>
          <a:p>
            <a:pPr marL="0" indent="0">
              <a:buNone/>
            </a:pPr>
            <a:r>
              <a:rPr lang="en-US" dirty="0"/>
              <a:t>I have less money now that I bought the car, but it cost me fewer dollars than my last one.</a:t>
            </a:r>
            <a:br>
              <a:rPr lang="en-US" dirty="0"/>
            </a:br>
            <a:endParaRPr lang="en-US" dirty="0"/>
          </a:p>
          <a:p>
            <a:r>
              <a:rPr lang="en-US" dirty="0"/>
              <a:t>(2) Just because you can count it doesn’t mean you’d want to.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(You’d never want to count concert goers, but you could if you had enough time, so there are </a:t>
            </a:r>
            <a:r>
              <a:rPr lang="en-US" i="1" dirty="0"/>
              <a:t>fewer</a:t>
            </a:r>
            <a:r>
              <a:rPr lang="en-US" dirty="0"/>
              <a:t> concert goers this year compared to last year).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77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Real Life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Really, Walmart?  Busted!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Publix (Grocery Store) wins the intelligence award!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86891"/>
            <a:ext cx="2590800" cy="392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32313"/>
            <a:ext cx="3676877" cy="409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27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Who vs. That</a:t>
            </a:r>
            <a:br>
              <a:rPr lang="en-US" b="1" dirty="0"/>
            </a:br>
            <a:r>
              <a:rPr lang="en-US" sz="2700" b="1" dirty="0"/>
              <a:t>(when referring to people and things ONLY)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200400" cy="52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Who		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1524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when referring to people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25146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when referring to objects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5814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My uncle, </a:t>
            </a:r>
            <a:r>
              <a:rPr lang="en-US" sz="3200" b="1" dirty="0">
                <a:solidFill>
                  <a:srgbClr val="FF0000"/>
                </a:solidFill>
              </a:rPr>
              <a:t>who</a:t>
            </a:r>
            <a:r>
              <a:rPr lang="en-US" sz="3200" b="1" dirty="0"/>
              <a:t> owns a boat, lives in Florida.</a:t>
            </a:r>
          </a:p>
          <a:p>
            <a:pPr algn="ctr"/>
            <a:r>
              <a:rPr lang="en-US" sz="3200" b="1" dirty="0"/>
              <a:t>The desk </a:t>
            </a:r>
            <a:r>
              <a:rPr lang="en-US" sz="3200" b="1" dirty="0">
                <a:solidFill>
                  <a:srgbClr val="FF0000"/>
                </a:solidFill>
              </a:rPr>
              <a:t>that</a:t>
            </a:r>
            <a:r>
              <a:rPr lang="en-US" sz="3200" b="1" dirty="0"/>
              <a:t> has a broken leg is dangerous!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2514600"/>
            <a:ext cx="3200400" cy="5232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That		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4182" y="4901073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What about dogs? What about characters in a book?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855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  <p:bldP spid="11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end.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62062"/>
            <a:ext cx="32385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06986"/>
            <a:ext cx="2324100" cy="241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492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Let’s start with a few you use often: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Its 		=</a:t>
            </a:r>
          </a:p>
          <a:p>
            <a:pPr marL="0" indent="0">
              <a:buNone/>
            </a:pPr>
            <a:r>
              <a:rPr lang="en-US" b="1" dirty="0"/>
              <a:t>It’s 		=</a:t>
            </a:r>
          </a:p>
          <a:p>
            <a:pPr marL="0" indent="0">
              <a:buNone/>
            </a:pPr>
            <a:r>
              <a:rPr lang="en-US" b="1" dirty="0"/>
              <a:t>Their 	=</a:t>
            </a:r>
          </a:p>
          <a:p>
            <a:pPr marL="0" indent="0">
              <a:buNone/>
            </a:pPr>
            <a:r>
              <a:rPr lang="en-US" b="1" dirty="0"/>
              <a:t>There 	=</a:t>
            </a:r>
          </a:p>
          <a:p>
            <a:pPr marL="0" indent="0">
              <a:buNone/>
            </a:pPr>
            <a:r>
              <a:rPr lang="en-US" b="1" dirty="0"/>
              <a:t>They’re 	=</a:t>
            </a:r>
          </a:p>
          <a:p>
            <a:pPr marL="0" indent="0">
              <a:buNone/>
            </a:pPr>
            <a:r>
              <a:rPr lang="en-US" b="1" dirty="0"/>
              <a:t>A lot		=</a:t>
            </a:r>
          </a:p>
          <a:p>
            <a:pPr marL="0" indent="0">
              <a:buNone/>
            </a:pPr>
            <a:r>
              <a:rPr lang="en-US" b="1" dirty="0"/>
              <a:t>Alot	</a:t>
            </a:r>
            <a:r>
              <a:rPr lang="en-US" dirty="0"/>
              <a:t>	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Singular possessive pronoun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2237509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“it is”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28295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Plural possessive pronoun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800" y="45821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“a lot”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39725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“they are”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3384184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Location/place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1800" y="51054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 a word!</a:t>
            </a:r>
          </a:p>
        </p:txBody>
      </p:sp>
    </p:spTree>
    <p:extLst>
      <p:ext uri="{BB962C8B-B14F-4D97-AF65-F5344CB8AC3E}">
        <p14:creationId xmlns:p14="http://schemas.microsoft.com/office/powerpoint/2010/main" val="9002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common ones…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Two		=</a:t>
            </a:r>
          </a:p>
          <a:p>
            <a:pPr marL="0" indent="0">
              <a:buNone/>
            </a:pPr>
            <a:r>
              <a:rPr lang="en-US" b="1" dirty="0"/>
              <a:t>To 		=</a:t>
            </a:r>
          </a:p>
          <a:p>
            <a:pPr marL="0" indent="0">
              <a:buNone/>
            </a:pPr>
            <a:r>
              <a:rPr lang="en-US" b="1" dirty="0"/>
              <a:t>Too	 	=</a:t>
            </a:r>
          </a:p>
          <a:p>
            <a:pPr marL="0" indent="0">
              <a:buNone/>
            </a:pPr>
            <a:r>
              <a:rPr lang="en-US" b="1" dirty="0"/>
              <a:t>Then 	=</a:t>
            </a:r>
          </a:p>
          <a:p>
            <a:pPr marL="0" indent="0">
              <a:buNone/>
            </a:pPr>
            <a:r>
              <a:rPr lang="en-US" b="1" dirty="0"/>
              <a:t>Than  </a:t>
            </a:r>
            <a:r>
              <a:rPr lang="en-US" dirty="0"/>
              <a:t>	=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Duh, the 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2237509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Direction; infinitive verb precursor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28295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Exceedingly; also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3928186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Comparison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3384184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Time reference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2578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Does anyone need sentence examples for any words presented on the first two slides?</a:t>
            </a:r>
          </a:p>
        </p:txBody>
      </p:sp>
    </p:spTree>
    <p:extLst>
      <p:ext uri="{BB962C8B-B14F-4D97-AF65-F5344CB8AC3E}">
        <p14:creationId xmlns:p14="http://schemas.microsoft.com/office/powerpoint/2010/main" val="205658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  <p:bldP spid="6" grpId="0"/>
      <p:bldP spid="8" grpId="0"/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dirty="0"/>
              <a:t>Now for the </a:t>
            </a:r>
            <a:r>
              <a:rPr lang="en-US" b="1" dirty="0">
                <a:solidFill>
                  <a:srgbClr val="0070C0"/>
                </a:solidFill>
              </a:rPr>
              <a:t>troublesome</a:t>
            </a:r>
            <a:r>
              <a:rPr lang="en-US" dirty="0"/>
              <a:t> ones…</a:t>
            </a:r>
          </a:p>
        </p:txBody>
      </p:sp>
    </p:spTree>
    <p:extLst>
      <p:ext uri="{BB962C8B-B14F-4D97-AF65-F5344CB8AC3E}">
        <p14:creationId xmlns:p14="http://schemas.microsoft.com/office/powerpoint/2010/main" val="171394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Lay vs. Lie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200400" cy="52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Lay		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1524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place something down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25146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rest or recline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326809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Please </a:t>
            </a:r>
            <a:r>
              <a:rPr lang="en-US" sz="3200" b="1" dirty="0">
                <a:solidFill>
                  <a:srgbClr val="FF0000"/>
                </a:solidFill>
              </a:rPr>
              <a:t>lay</a:t>
            </a:r>
            <a:r>
              <a:rPr lang="en-US" sz="3200" b="1" dirty="0"/>
              <a:t> the book on the table.</a:t>
            </a:r>
          </a:p>
          <a:p>
            <a:pPr algn="ctr"/>
            <a:r>
              <a:rPr lang="en-US" sz="3200" b="1" dirty="0"/>
              <a:t>She wants to </a:t>
            </a:r>
            <a:r>
              <a:rPr lang="en-US" sz="3200" b="1" dirty="0">
                <a:solidFill>
                  <a:srgbClr val="FF0000"/>
                </a:solidFill>
              </a:rPr>
              <a:t>lie</a:t>
            </a:r>
            <a:r>
              <a:rPr lang="en-US" sz="3200" b="1" dirty="0"/>
              <a:t> down for a nap.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2514600"/>
            <a:ext cx="3200400" cy="5232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Lie		=</a:t>
            </a:r>
          </a:p>
        </p:txBody>
      </p:sp>
    </p:spTree>
    <p:extLst>
      <p:ext uri="{BB962C8B-B14F-4D97-AF65-F5344CB8AC3E}">
        <p14:creationId xmlns:p14="http://schemas.microsoft.com/office/powerpoint/2010/main" val="53406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  <p:bldP spid="1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Infer vs. Imply</a:t>
            </a:r>
            <a:br>
              <a:rPr lang="en-US" b="1" dirty="0"/>
            </a:br>
            <a:r>
              <a:rPr lang="en-US" sz="1600" b="1" dirty="0"/>
              <a:t>(You should know this one!)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200400" cy="52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Imply		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15240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state indirectly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25146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draw a conclusion based on evidence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326809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act of </a:t>
            </a:r>
            <a:r>
              <a:rPr lang="en-US" sz="2400" i="1" dirty="0"/>
              <a:t>implying</a:t>
            </a:r>
            <a:r>
              <a:rPr lang="en-US" sz="2400" dirty="0"/>
              <a:t> is done by the person/thing providing the information (author, text, speaker, etc.), but he act of </a:t>
            </a:r>
            <a:r>
              <a:rPr lang="en-US" sz="2400" i="1" dirty="0"/>
              <a:t>inferring</a:t>
            </a:r>
            <a:r>
              <a:rPr lang="en-US" sz="2400" dirty="0"/>
              <a:t> is done by the listener, reader, viewer, etc.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2514600"/>
            <a:ext cx="3200400" cy="5232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Infer		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8764" y="4800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Your look</a:t>
            </a:r>
            <a:r>
              <a:rPr lang="en-US" sz="2800" b="1" dirty="0">
                <a:solidFill>
                  <a:srgbClr val="FF0000"/>
                </a:solidFill>
              </a:rPr>
              <a:t> implies </a:t>
            </a:r>
            <a:r>
              <a:rPr lang="en-US" sz="2800" b="1" dirty="0"/>
              <a:t>that I’ve disappointed you.</a:t>
            </a:r>
          </a:p>
          <a:p>
            <a:r>
              <a:rPr lang="en-US" sz="2800" b="1" dirty="0"/>
              <a:t>You might </a:t>
            </a:r>
            <a:r>
              <a:rPr lang="en-US" sz="2800" b="1" dirty="0">
                <a:solidFill>
                  <a:srgbClr val="FF0000"/>
                </a:solidFill>
              </a:rPr>
              <a:t>infer</a:t>
            </a:r>
            <a:r>
              <a:rPr lang="en-US" sz="2800" b="1" dirty="0"/>
              <a:t> from this pamphlet that Mexico is a good place to visit during spring break. </a:t>
            </a:r>
          </a:p>
        </p:txBody>
      </p:sp>
    </p:spTree>
    <p:extLst>
      <p:ext uri="{BB962C8B-B14F-4D97-AF65-F5344CB8AC3E}">
        <p14:creationId xmlns:p14="http://schemas.microsoft.com/office/powerpoint/2010/main" val="28453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Affect vs.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200400" cy="52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Affect	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1524000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(v) To cause a change in; to have an</a:t>
            </a:r>
          </a:p>
          <a:p>
            <a:r>
              <a:rPr lang="en-US" sz="2800" dirty="0"/>
              <a:t>      influence 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25146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(n) A result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326809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cold medicine </a:t>
            </a:r>
            <a:r>
              <a:rPr lang="en-US" sz="3200" b="1" dirty="0">
                <a:solidFill>
                  <a:srgbClr val="FF0000"/>
                </a:solidFill>
              </a:rPr>
              <a:t>affects</a:t>
            </a:r>
            <a:r>
              <a:rPr lang="en-US" sz="3200" b="1" dirty="0"/>
              <a:t> my balance.</a:t>
            </a:r>
          </a:p>
          <a:p>
            <a:pPr algn="ctr"/>
            <a:r>
              <a:rPr lang="en-US" sz="3200" b="1" dirty="0"/>
              <a:t>I don’t like the </a:t>
            </a:r>
            <a:r>
              <a:rPr lang="en-US" sz="3200" b="1" dirty="0">
                <a:solidFill>
                  <a:srgbClr val="FF0000"/>
                </a:solidFill>
              </a:rPr>
              <a:t>effects</a:t>
            </a:r>
            <a:r>
              <a:rPr lang="en-US" sz="3200" b="1" dirty="0"/>
              <a:t> of this cold medicine.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2514600"/>
            <a:ext cx="3200400" cy="5232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Effect		=</a:t>
            </a:r>
          </a:p>
        </p:txBody>
      </p:sp>
    </p:spTree>
    <p:extLst>
      <p:ext uri="{BB962C8B-B14F-4D97-AF65-F5344CB8AC3E}">
        <p14:creationId xmlns:p14="http://schemas.microsoft.com/office/powerpoint/2010/main" val="239970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  <p:bldP spid="1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Farther vs. Further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200400" cy="52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Farther	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1524000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when referring to physical, </a:t>
            </a:r>
            <a:r>
              <a:rPr lang="en-US" sz="2800" i="1" dirty="0"/>
              <a:t>measurable</a:t>
            </a:r>
            <a:r>
              <a:rPr lang="en-US" sz="2800" dirty="0"/>
              <a:t> distance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25146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when referring to additional time or amount; use with metaphorical distance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1782" y="4267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We drove </a:t>
            </a:r>
            <a:r>
              <a:rPr lang="en-US" sz="3200" b="1" dirty="0">
                <a:solidFill>
                  <a:srgbClr val="FF0000"/>
                </a:solidFill>
              </a:rPr>
              <a:t>farther</a:t>
            </a:r>
            <a:r>
              <a:rPr lang="en-US" sz="3200" b="1" dirty="0"/>
              <a:t> down the road.</a:t>
            </a:r>
          </a:p>
          <a:p>
            <a:pPr algn="ctr"/>
            <a:r>
              <a:rPr lang="en-US" sz="3200" b="1" dirty="0"/>
              <a:t>There will be no </a:t>
            </a:r>
            <a:r>
              <a:rPr lang="en-US" sz="3200" b="1" dirty="0">
                <a:solidFill>
                  <a:srgbClr val="FF0000"/>
                </a:solidFill>
              </a:rPr>
              <a:t>further</a:t>
            </a:r>
            <a:r>
              <a:rPr lang="en-US" sz="3200" b="1" dirty="0"/>
              <a:t> discussion about this!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2514600"/>
            <a:ext cx="3200400" cy="5232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Further	=</a:t>
            </a:r>
          </a:p>
        </p:txBody>
      </p:sp>
    </p:spTree>
    <p:extLst>
      <p:ext uri="{BB962C8B-B14F-4D97-AF65-F5344CB8AC3E}">
        <p14:creationId xmlns:p14="http://schemas.microsoft.com/office/powerpoint/2010/main" val="31104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Fewer vs. 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200400" cy="52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Fewer	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1524000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when referring to something that is able to be counted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2514600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when referring to something that is NOT able to be counted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418" y="3510271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 have </a:t>
            </a:r>
            <a:r>
              <a:rPr lang="en-US" sz="3200" b="1" dirty="0">
                <a:solidFill>
                  <a:srgbClr val="FF0000"/>
                </a:solidFill>
              </a:rPr>
              <a:t>less</a:t>
            </a:r>
            <a:r>
              <a:rPr lang="en-US" sz="3200" b="1" dirty="0"/>
              <a:t> time to do homework tonight.</a:t>
            </a:r>
          </a:p>
          <a:p>
            <a:r>
              <a:rPr lang="en-US" sz="3200" b="1" dirty="0"/>
              <a:t>When time changes  in the autumn, it feels like there are </a:t>
            </a:r>
            <a:r>
              <a:rPr lang="en-US" sz="3200" b="1" dirty="0">
                <a:solidFill>
                  <a:srgbClr val="FF0000"/>
                </a:solidFill>
              </a:rPr>
              <a:t>fewer</a:t>
            </a:r>
            <a:r>
              <a:rPr lang="en-US" sz="3200" b="1" dirty="0"/>
              <a:t> hours in the day!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2514600"/>
            <a:ext cx="3200400" cy="5232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Less	 	=</a:t>
            </a:r>
          </a:p>
        </p:txBody>
      </p:sp>
    </p:spTree>
    <p:extLst>
      <p:ext uri="{BB962C8B-B14F-4D97-AF65-F5344CB8AC3E}">
        <p14:creationId xmlns:p14="http://schemas.microsoft.com/office/powerpoint/2010/main" val="31104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  <p:bldP spid="11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463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Chiller</vt:lpstr>
      <vt:lpstr>Office Theme</vt:lpstr>
      <vt:lpstr>Commonly Confused Words</vt:lpstr>
      <vt:lpstr>Let’s start with a few you use often:</vt:lpstr>
      <vt:lpstr>More common ones…</vt:lpstr>
      <vt:lpstr>Now for the troublesome ones…</vt:lpstr>
      <vt:lpstr>Lay vs. Lie</vt:lpstr>
      <vt:lpstr>Infer vs. Imply (You should know this one!)</vt:lpstr>
      <vt:lpstr>Affect vs. Effect</vt:lpstr>
      <vt:lpstr>Farther vs. Further</vt:lpstr>
      <vt:lpstr>Fewer vs. Less</vt:lpstr>
      <vt:lpstr>Fewer vs. Less, cont.</vt:lpstr>
      <vt:lpstr>Real Life</vt:lpstr>
      <vt:lpstr>Who vs. That (when referring to people and things ONLY)</vt:lpstr>
      <vt:lpstr>The end.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Misused Words</dc:title>
  <dc:creator>Lisa Swank</dc:creator>
  <cp:lastModifiedBy>Reeves, Cynthia V</cp:lastModifiedBy>
  <cp:revision>25</cp:revision>
  <dcterms:created xsi:type="dcterms:W3CDTF">2014-03-21T01:13:31Z</dcterms:created>
  <dcterms:modified xsi:type="dcterms:W3CDTF">2020-01-07T22:03:41Z</dcterms:modified>
</cp:coreProperties>
</file>