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8" r:id="rId4"/>
    <p:sldId id="287" r:id="rId5"/>
    <p:sldId id="288" r:id="rId6"/>
    <p:sldId id="289" r:id="rId7"/>
    <p:sldId id="290" r:id="rId8"/>
    <p:sldId id="293" r:id="rId9"/>
    <p:sldId id="291" r:id="rId10"/>
    <p:sldId id="292" r:id="rId11"/>
    <p:sldId id="296" r:id="rId12"/>
    <p:sldId id="295" r:id="rId13"/>
    <p:sldId id="297" r:id="rId14"/>
    <p:sldId id="294" r:id="rId15"/>
    <p:sldId id="299" r:id="rId16"/>
    <p:sldId id="300" r:id="rId17"/>
    <p:sldId id="301" r:id="rId18"/>
    <p:sldId id="270" r:id="rId19"/>
    <p:sldId id="274" r:id="rId20"/>
    <p:sldId id="271" r:id="rId21"/>
    <p:sldId id="272" r:id="rId22"/>
    <p:sldId id="273" r:id="rId23"/>
    <p:sldId id="264" r:id="rId24"/>
    <p:sldId id="302" r:id="rId25"/>
    <p:sldId id="303" r:id="rId26"/>
    <p:sldId id="265" r:id="rId27"/>
    <p:sldId id="312" r:id="rId28"/>
    <p:sldId id="313" r:id="rId29"/>
    <p:sldId id="314" r:id="rId30"/>
    <p:sldId id="315" r:id="rId31"/>
    <p:sldId id="316" r:id="rId32"/>
    <p:sldId id="305" r:id="rId33"/>
    <p:sldId id="306" r:id="rId34"/>
    <p:sldId id="304" r:id="rId35"/>
    <p:sldId id="268" r:id="rId36"/>
    <p:sldId id="309" r:id="rId37"/>
    <p:sldId id="317" r:id="rId38"/>
    <p:sldId id="269" r:id="rId39"/>
    <p:sldId id="310" r:id="rId40"/>
    <p:sldId id="30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C38BA0-331E-4EAD-90A6-8C7B731C14BD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A027A60-C489-4500-ABA8-D26C88A79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0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eaLnBrk="1" hangingPunct="1"/>
            <a:fld id="{B9DEC89A-C07C-4CB9-9FB4-1B9E4BBAE231}" type="slidenum">
              <a:rPr lang="en-US" sz="1200">
                <a:latin typeface="Calibri" pitchFamily="34" charset="0"/>
              </a:rPr>
              <a:pPr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1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11E75-6F11-42C9-9393-22406E1E64A8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F8C94-4C52-4E8E-8C9A-D6B739A298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9907E-B09F-4739-A854-232A97F6415B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E7A23-91AC-4D64-AC1A-03448F9EF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8F8D6-BAB7-4C38-BFCB-F3864F351545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275F-1F08-4A25-A83A-38BEB79C5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1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F08D-E482-44EF-B4A2-623B33674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4796B-44EE-4EC7-9171-4A6594070D95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51CDB-0303-469F-B2A2-53B5FA512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D2206-3166-4132-9438-211C3759676E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1BA7-73D3-4A71-96BF-301ACFF4D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D5A8E-C8DA-49EB-87AD-E147EE80B659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C82AC-3DEA-4DA4-8A07-52FB7AA78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6FFBF-8393-4D80-B4D1-562C76456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671698-002E-49A5-9E89-8B89DD589D03}" type="datetimeFigureOut">
              <a:rPr lang="en-US"/>
              <a:pPr/>
              <a:t>3/26/2019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0EB0A-182F-4AF3-8BF4-FEB1D588D700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57C0-1902-456E-9686-251AA9BEC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450398-555B-4E98-A442-6C71E66E4771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DE91-142B-4EE6-822F-76BED66CF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A42F8-D838-4A41-B714-E6F81509BB32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7BC8-B4BE-46F3-A288-EFFF7956B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9487D-D08F-4689-887E-332468EDD1B2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60DBF-264B-4D69-9C6B-CF78319F9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7DE62F61-BEE4-4E89-829F-A19652BF9858}" type="datetimeFigureOut">
              <a:rPr lang="en-US"/>
              <a:pPr/>
              <a:t>3/26/2019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B2C0F0B1-446A-4F69-AE00-D8174258C9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37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estriffic.com/resultfiles/15909venus_original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Who’s Who in Mythology?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Artemis (Diana)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</a:rPr>
              <a:t>Daughter of Zeus; twin sister of Apollo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Goddess of hunting, wild animals, and childbirth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Known as the Virgin Goddess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The moon</a:t>
            </a:r>
          </a:p>
        </p:txBody>
      </p:sp>
      <p:pic>
        <p:nvPicPr>
          <p:cNvPr id="28676" name="Picture 2" descr="http://images.wikia.com/olympians/images/9/95/ArtemisHun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9337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Aphrodite (Venus)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400">
              <a:ea typeface="ＭＳ Ｐゴシック" pitchFamily="-84" charset="-128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Born from sea foam</a:t>
            </a:r>
          </a:p>
          <a:p>
            <a:pPr eaLnBrk="1" hangingPunct="1"/>
            <a:r>
              <a:rPr lang="en-US" sz="2800" i="1" dirty="0">
                <a:ea typeface="ＭＳ Ｐゴシック" pitchFamily="-84" charset="-128"/>
              </a:rPr>
              <a:t>Iliad</a:t>
            </a:r>
            <a:r>
              <a:rPr lang="en-US" sz="2800" dirty="0">
                <a:ea typeface="ＭＳ Ｐゴシック" pitchFamily="-84" charset="-128"/>
              </a:rPr>
              <a:t> considers her to be a daughter of </a:t>
            </a:r>
            <a:r>
              <a:rPr lang="en-US" sz="2800" dirty="0" err="1">
                <a:ea typeface="ＭＳ Ｐゴシック" pitchFamily="-84" charset="-128"/>
              </a:rPr>
              <a:t>Dione</a:t>
            </a:r>
            <a:endParaRPr lang="en-US" sz="2800" dirty="0">
              <a:ea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Married to Hephaestus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Goddess of love, beauty, and pleasure</a:t>
            </a:r>
          </a:p>
        </p:txBody>
      </p:sp>
      <p:pic>
        <p:nvPicPr>
          <p:cNvPr id="24580" name="Picture 8" descr="15909venus_origin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Hermes (Mercury)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Son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Messenger of the gods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 of travelers, commerce, and trickery, thieves, science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Provides aid to Odysseus</a:t>
            </a:r>
          </a:p>
        </p:txBody>
      </p:sp>
      <p:pic>
        <p:nvPicPr>
          <p:cNvPr id="25604" name="Picture 2" descr="http://images2.wikia.nocookie.net/__cb58378/olympians/images/3/3f/Her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3242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Ares (Mars)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Son of Zeus and Hera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 of war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While Athena was seen as strategic in war, Ares was seen as unpredictable and violent.</a:t>
            </a:r>
          </a:p>
        </p:txBody>
      </p:sp>
      <p:pic>
        <p:nvPicPr>
          <p:cNvPr id="26628" name="Picture 2" descr="http://paganpages.org/content/wp-content/uploads/2010/09/the_Ares_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7717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Hephaestus (Vulcan)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</a:rPr>
              <a:t>Son of Hera (and Zeus?)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Fire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Smelting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Crafts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Blacksmith for the gods</a:t>
            </a:r>
          </a:p>
        </p:txBody>
      </p:sp>
      <p:pic>
        <p:nvPicPr>
          <p:cNvPr id="29700" name="Picture 2" descr="http://www.smashinglists.com/wp-content/uploads/2011/06/Hephaestus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Dionysus (Bacchus)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</a:rPr>
              <a:t>Said to be born of Zeus</a:t>
            </a:r>
            <a:r>
              <a:rPr lang="ja-JP" altLang="en-US" sz="2800">
                <a:ea typeface="ＭＳ Ｐゴシック" pitchFamily="-84" charset="-128"/>
              </a:rPr>
              <a:t>’</a:t>
            </a:r>
            <a:r>
              <a:rPr lang="en-US" altLang="ja-JP" sz="2800">
                <a:ea typeface="ＭＳ Ｐゴシック" pitchFamily="-84" charset="-128"/>
              </a:rPr>
              <a:t> thigh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God of Liberation and Wine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Associated with:</a:t>
            </a:r>
          </a:p>
          <a:p>
            <a:pPr lvl="1" eaLnBrk="1" hangingPunct="1"/>
            <a:r>
              <a:rPr lang="en-US">
                <a:ea typeface="ＭＳ Ｐゴシック" pitchFamily="-84" charset="-128"/>
              </a:rPr>
              <a:t>Music</a:t>
            </a:r>
          </a:p>
          <a:p>
            <a:pPr lvl="1" eaLnBrk="1" hangingPunct="1"/>
            <a:r>
              <a:rPr lang="en-US">
                <a:ea typeface="ＭＳ Ｐゴシック" pitchFamily="-84" charset="-128"/>
              </a:rPr>
              <a:t>Theater</a:t>
            </a:r>
          </a:p>
          <a:p>
            <a:pPr lvl="1" eaLnBrk="1" hangingPunct="1"/>
            <a:r>
              <a:rPr lang="en-US">
                <a:ea typeface="ＭＳ Ｐゴシック" pitchFamily="-84" charset="-128"/>
              </a:rPr>
              <a:t>Fertility</a:t>
            </a:r>
          </a:p>
        </p:txBody>
      </p:sp>
      <p:pic>
        <p:nvPicPr>
          <p:cNvPr id="31748" name="Picture 2" descr="http://madamepickwickartblog.com/wp-content/uploads/2010/09/aristophane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5163"/>
            <a:ext cx="3543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Demeter</a:t>
            </a:r>
            <a:r>
              <a:rPr lang="en-US" dirty="0">
                <a:ea typeface="+mj-ea"/>
              </a:rPr>
              <a:t> (Ceres)</a:t>
            </a:r>
            <a:r>
              <a:rPr dirty="0">
                <a:ea typeface="+mj-ea"/>
              </a:rPr>
              <a:t> 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Sister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Goddess of the earth, corn, and crops</a:t>
            </a:r>
          </a:p>
          <a:p>
            <a:pPr eaLnBrk="1" hangingPunct="1"/>
            <a:endParaRPr lang="en-US" sz="2800" dirty="0">
              <a:ea typeface="ＭＳ Ｐゴシック" pitchFamily="-84" charset="-128"/>
            </a:endParaRPr>
          </a:p>
        </p:txBody>
      </p:sp>
      <p:pic>
        <p:nvPicPr>
          <p:cNvPr id="32772" name="Picture 2" descr="http://www.andrew.cmu.edu/user/mpj/De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981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Persephone (Proserpina)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19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Daughter of Demeter &amp; Zeus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Wife of Hades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Queen of the Underworld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Spends six months in the underworld (winter) and six months with her mother (summer)</a:t>
            </a:r>
          </a:p>
        </p:txBody>
      </p:sp>
      <p:pic>
        <p:nvPicPr>
          <p:cNvPr id="33796" name="Picture 2" descr="http://1.bp.blogspot.com/-MIPMKZtqWC0/Tacp2d0BQ0I/AAAAAAAAAiM/si2XTHFteuY/s1600/persepho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02895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Important Themes in Mythology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Good was rewarded, evil was punished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You do NOT want to anger a god, or bad things will happen to you.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When you did anger a god, you performed a </a:t>
            </a:r>
            <a:r>
              <a:rPr lang="en-US" altLang="ja-JP" sz="2800" dirty="0">
                <a:ea typeface="ＭＳ Ｐゴシック" pitchFamily="-84" charset="-128"/>
              </a:rPr>
              <a:t>sacrifice to atone for the mistake.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Sometimes this included giving the god something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Sometimes it involved a journey</a:t>
            </a:r>
          </a:p>
          <a:p>
            <a:pPr lvl="2" eaLnBrk="1" hangingPunct="1"/>
            <a:r>
              <a:rPr lang="en-US" sz="2800" dirty="0">
                <a:ea typeface="ＭＳ Ｐゴシック" pitchFamily="-84" charset="-128"/>
              </a:rPr>
              <a:t>Odysseus angers Poseidon and is forced to undergo many trials before getting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Myth “Ethics”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Greek Gods and Goddesses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Fate was a powerful force that neither gods nor mortals could contend with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Your path in life was determined by the gods (Three Fates), and often unalterable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Fate was taken very seriously in Greek world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Countless myths feature characters trying to </a:t>
            </a:r>
            <a:r>
              <a:rPr lang="en-US" altLang="ja-JP" sz="2800" dirty="0">
                <a:ea typeface="ＭＳ Ｐゴシック" pitchFamily="-84" charset="-128"/>
              </a:rPr>
              <a:t>fight fate, or change the course of their life/destiny.</a:t>
            </a:r>
          </a:p>
          <a:p>
            <a:pPr eaLnBrk="1" hangingPunct="1"/>
            <a:endParaRPr lang="en-US" sz="2800" dirty="0">
              <a:ea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Fate</a:t>
            </a:r>
            <a:endParaRPr dirty="0"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ea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</a:rPr>
              <a:t>Blood begets blood.</a:t>
            </a:r>
            <a:r>
              <a:rPr lang="ja-JP" altLang="en-US" sz="2800" dirty="0">
                <a:ea typeface="ＭＳ Ｐゴシック" pitchFamily="-84" charset="-128"/>
              </a:rPr>
              <a:t>”</a:t>
            </a:r>
            <a:endParaRPr lang="en-US" altLang="ja-JP" sz="2800" dirty="0">
              <a:ea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Loyalty bonds: you avenge the death of another family member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Life for a life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In the </a:t>
            </a:r>
            <a:r>
              <a:rPr lang="en-US" sz="2800" i="1" dirty="0">
                <a:ea typeface="ＭＳ Ｐゴシック" pitchFamily="-84" charset="-128"/>
              </a:rPr>
              <a:t>Odyssey, </a:t>
            </a:r>
            <a:r>
              <a:rPr lang="en-US" sz="2800" dirty="0">
                <a:ea typeface="ＭＳ Ｐゴシック" pitchFamily="-84" charset="-128"/>
              </a:rPr>
              <a:t>when the Cyclops kills Odysseus</a:t>
            </a:r>
            <a:r>
              <a:rPr lang="ja-JP" altLang="en-US" sz="2800" dirty="0">
                <a:ea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</a:rPr>
              <a:t> men, Odysseus must avenge them by killing the Cyclops.</a:t>
            </a:r>
          </a:p>
          <a:p>
            <a:pPr eaLnBrk="1" hangingPunct="1"/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Vengeance</a:t>
            </a:r>
            <a:endParaRPr dirty="0"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Both very important and noble qualities in the Greek world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You always opened your home to strangers—you never knew if it a was a god come down to earth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</a:rPr>
              <a:t>We’</a:t>
            </a:r>
            <a:r>
              <a:rPr lang="en-US" altLang="ja-JP" sz="2600" dirty="0">
                <a:ea typeface="ＭＳ Ｐゴシック" pitchFamily="-84" charset="-128"/>
              </a:rPr>
              <a:t>ll see that Telemachus, Odysseus</a:t>
            </a:r>
            <a:r>
              <a:rPr lang="ja-JP" altLang="en-US" sz="2600" dirty="0">
                <a:ea typeface="ＭＳ Ｐゴシック" pitchFamily="-84" charset="-128"/>
              </a:rPr>
              <a:t>’</a:t>
            </a:r>
            <a:r>
              <a:rPr lang="en-US" altLang="ja-JP" sz="2600" dirty="0">
                <a:ea typeface="ＭＳ Ｐゴシック" pitchFamily="-84" charset="-128"/>
              </a:rPr>
              <a:t> son, opens his home to over 20 suitors who seek to marry Penelope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</a:rPr>
              <a:t>Strangers also provide Odysseus with shelter, food, and supplies before they even know his name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This generosity is a form of sacrifice and love that puts people on the gods’ </a:t>
            </a:r>
            <a:r>
              <a:rPr lang="en-US" altLang="ja-JP" dirty="0">
                <a:ea typeface="ＭＳ Ｐゴシック" pitchFamily="-84" charset="-128"/>
              </a:rPr>
              <a:t>good sides.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</a:rPr>
              <a:t>Many myths show those who refuse hospitality coming to terrible ends.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Hospitality/Generosity </a:t>
            </a:r>
            <a:endParaRPr dirty="0">
              <a:ea typeface="+mj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Homer’s </a:t>
            </a:r>
            <a:r>
              <a:rPr i="1">
                <a:ea typeface="+mj-ea"/>
              </a:rPr>
              <a:t>The Odyssey</a:t>
            </a:r>
            <a:endParaRPr>
              <a:ea typeface="+mj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A blind poet, probably born in Ionia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between 850 and 600 B.C.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Cited as the greatest ancient Greek poet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Credited with composing both </a:t>
            </a:r>
            <a:r>
              <a:rPr lang="en-US" sz="2800" i="1" dirty="0">
                <a:ea typeface="ＭＳ Ｐゴシック" pitchFamily="-84" charset="-128"/>
              </a:rPr>
              <a:t>The Iliad</a:t>
            </a:r>
            <a:r>
              <a:rPr lang="en-US" sz="2800" dirty="0">
                <a:ea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</a:rPr>
              <a:t>The Odyssey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These works are the longest surviving mythic manuscripts, and also the most famous of classical mythology</a:t>
            </a:r>
          </a:p>
          <a:p>
            <a:pPr lvl="1" eaLnBrk="1" hangingPunct="1"/>
            <a:r>
              <a:rPr lang="en-US" sz="2800" dirty="0">
                <a:ea typeface="ＭＳ Ｐゴシック" pitchFamily="-84" charset="-128"/>
              </a:rPr>
              <a:t>They are also considered the first major works of </a:t>
            </a:r>
            <a:r>
              <a:rPr lang="en-US" altLang="ja-JP" sz="2800" dirty="0">
                <a:ea typeface="ＭＳ Ｐゴシック" pitchFamily="-84" charset="-128"/>
              </a:rPr>
              <a:t>Western civilization</a:t>
            </a:r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Homer</a:t>
            </a:r>
          </a:p>
        </p:txBody>
      </p:sp>
      <p:pic>
        <p:nvPicPr>
          <p:cNvPr id="43011" name="Picture 2" descr="http://upload.wikimedia.org/wikipedia/commons/thumb/1/1c/Homer_British_Museum.jpg/220px-Homer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019300" cy="25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Believed to have been composed between 750 and 650 B.C.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Set nearly 500 years earlier, during the Bronze Age of Greece (12</a:t>
            </a:r>
            <a:r>
              <a:rPr lang="en-US" sz="2800" baseline="30000" dirty="0">
                <a:ea typeface="ＭＳ Ｐゴシック" pitchFamily="-84" charset="-128"/>
              </a:rPr>
              <a:t>th</a:t>
            </a:r>
            <a:r>
              <a:rPr lang="en-US" sz="2800" dirty="0">
                <a:ea typeface="ＭＳ Ｐゴシック" pitchFamily="-84" charset="-128"/>
              </a:rPr>
              <a:t> century BCE)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Speaks about the heroes of the Trojan War (</a:t>
            </a:r>
            <a:r>
              <a:rPr lang="en-US" sz="2800" i="1" dirty="0">
                <a:ea typeface="ＭＳ Ｐゴシック" pitchFamily="-84" charset="-128"/>
              </a:rPr>
              <a:t>Iliad) </a:t>
            </a:r>
            <a:r>
              <a:rPr lang="en-US" sz="2800" dirty="0">
                <a:ea typeface="ＭＳ Ｐゴシック" pitchFamily="-84" charset="-128"/>
              </a:rPr>
              <a:t>and the journey home from the war (</a:t>
            </a:r>
            <a:r>
              <a:rPr lang="en-US" sz="2800" i="1" dirty="0">
                <a:ea typeface="ＭＳ Ｐゴシック" pitchFamily="-84" charset="-128"/>
              </a:rPr>
              <a:t>Odyssey).</a:t>
            </a:r>
          </a:p>
          <a:p>
            <a:pPr eaLnBrk="1" hangingPunct="1"/>
            <a:endParaRPr lang="en-US" sz="2800" i="1" dirty="0">
              <a:ea typeface="ＭＳ Ｐゴシック" pitchFamily="-8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i="1" dirty="0">
              <a:ea typeface="ＭＳ Ｐゴシック" pitchFamily="-8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i="1">
                <a:ea typeface="+mj-ea"/>
              </a:rPr>
              <a:t>Iliad  and Odyssey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Epics are long, narrative poems that recounts the actions, adventures, and travels of an epic hero.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Handed down through the oral poets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Heroes embody the values of their civilization.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pitchFamily="-84" charset="-128"/>
              </a:rPr>
              <a:t>Primary purpose: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To entertain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to teach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to inspire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Epic Poetry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 sz="2800" dirty="0"/>
              <a:t>The work begins “in medias res” (“in the middle of things”) </a:t>
            </a:r>
          </a:p>
          <a:p>
            <a:pPr lvl="1"/>
            <a:r>
              <a:rPr lang="en-US" sz="2800" dirty="0"/>
              <a:t>Odysseus’s story begins in the middle of his journey</a:t>
            </a:r>
          </a:p>
          <a:p>
            <a:pPr lvl="0"/>
            <a:r>
              <a:rPr lang="en-US" sz="2800" dirty="0"/>
              <a:t>The poem will often open with an invocation of the muse asking for assistance in telling the story.</a:t>
            </a:r>
          </a:p>
          <a:p>
            <a:pPr lvl="1"/>
            <a:r>
              <a:rPr lang="en-US" sz="2800" dirty="0"/>
              <a:t>“Sing to me of the man, Muse, the man of twists and turns”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838200"/>
          </a:xfrm>
        </p:spPr>
        <p:txBody>
          <a:bodyPr/>
          <a:lstStyle/>
          <a:p>
            <a:r>
              <a:rPr lang="en-US" dirty="0"/>
              <a:t>Epic Conventions</a:t>
            </a:r>
          </a:p>
        </p:txBody>
      </p:sp>
    </p:spTree>
    <p:extLst>
      <p:ext uri="{BB962C8B-B14F-4D97-AF65-F5344CB8AC3E}">
        <p14:creationId xmlns:p14="http://schemas.microsoft.com/office/powerpoint/2010/main" val="365207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sz="2800" dirty="0"/>
              <a:t>Main character is a physically impressive hero of national or historical importance.</a:t>
            </a:r>
          </a:p>
          <a:p>
            <a:pPr lvl="1"/>
            <a:r>
              <a:rPr lang="en-US" sz="2800" dirty="0"/>
              <a:t>Odysseus fought for ten years in the Trojan War and devised the idea of the Trojan Horse.</a:t>
            </a:r>
          </a:p>
          <a:p>
            <a:pPr lvl="0"/>
            <a:r>
              <a:rPr lang="en-US" sz="2800" dirty="0"/>
              <a:t>Setting is vast in scope, including much of the physical world and, at times, the land of the dead.</a:t>
            </a:r>
          </a:p>
          <a:p>
            <a:pPr lvl="1"/>
            <a:r>
              <a:rPr lang="en-US" sz="2800" dirty="0"/>
              <a:t>Odysseus’ travels take him throughout the Mediterranean World.</a:t>
            </a:r>
          </a:p>
          <a:p>
            <a:pPr lvl="0"/>
            <a:r>
              <a:rPr lang="en-US" sz="2800" dirty="0"/>
              <a:t>The action consists of deeds of great valor or requiring superhuman courage.</a:t>
            </a:r>
          </a:p>
          <a:p>
            <a:pPr lvl="1"/>
            <a:r>
              <a:rPr lang="en-US" sz="2800" dirty="0"/>
              <a:t>In </a:t>
            </a:r>
            <a:r>
              <a:rPr lang="en-US" sz="2800" i="1" dirty="0"/>
              <a:t>The Odyssey</a:t>
            </a:r>
            <a:r>
              <a:rPr lang="en-US" sz="2800" dirty="0"/>
              <a:t>, Odysseus must overcome many challenges.</a:t>
            </a:r>
          </a:p>
        </p:txBody>
      </p:sp>
    </p:spTree>
    <p:extLst>
      <p:ext uri="{BB962C8B-B14F-4D97-AF65-F5344CB8AC3E}">
        <p14:creationId xmlns:p14="http://schemas.microsoft.com/office/powerpoint/2010/main" val="563322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09600"/>
            <a:ext cx="8077200" cy="5486400"/>
          </a:xfrm>
        </p:spPr>
        <p:txBody>
          <a:bodyPr/>
          <a:lstStyle/>
          <a:p>
            <a:pPr lvl="0"/>
            <a:r>
              <a:rPr lang="en-US" sz="2800" dirty="0"/>
              <a:t>There is evidence of supernatural forces at work.</a:t>
            </a:r>
          </a:p>
          <a:p>
            <a:pPr lvl="1"/>
            <a:r>
              <a:rPr lang="en-US" sz="2800" dirty="0"/>
              <a:t>In the </a:t>
            </a:r>
            <a:r>
              <a:rPr lang="en-US" sz="2800" i="1" dirty="0"/>
              <a:t>Odyssey</a:t>
            </a:r>
            <a:r>
              <a:rPr lang="en-US" sz="2800" dirty="0"/>
              <a:t>, the hero encounters gods, goddesses, sorceresses, monsters, giants, etc.</a:t>
            </a:r>
          </a:p>
          <a:p>
            <a:pPr lvl="0"/>
            <a:r>
              <a:rPr lang="en-US" sz="2800" dirty="0"/>
              <a:t>Formal, elevated language</a:t>
            </a:r>
          </a:p>
          <a:p>
            <a:pPr lvl="0"/>
            <a:r>
              <a:rPr lang="en-US" sz="2800" dirty="0"/>
              <a:t>Epics will be rooted in a specific culture and society.</a:t>
            </a:r>
          </a:p>
          <a:p>
            <a:pPr lvl="1"/>
            <a:r>
              <a:rPr lang="en-US" sz="2800" dirty="0"/>
              <a:t>The </a:t>
            </a:r>
            <a:r>
              <a:rPr lang="en-US" sz="2800" i="1" dirty="0"/>
              <a:t>Odyssey</a:t>
            </a:r>
            <a:r>
              <a:rPr lang="en-US" sz="2800" dirty="0"/>
              <a:t>, for example, is heavily rooted in Greek society and culture.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58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Gods of Olympus who ruled after the overthrow of the Titans.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Rule from Mount Olympus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Factor into most of Greek and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Roman mythology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The 12 Olympians</a:t>
            </a:r>
          </a:p>
        </p:txBody>
      </p:sp>
      <p:pic>
        <p:nvPicPr>
          <p:cNvPr id="17411" name="Picture 2" descr="http://media.comicvine.com/uploads/2/28018/1114258-olympian_gods__03__001__01_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623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Epithet—a descriptive phrase applied to a person or thing that emphasizes a particular quality or attribute; often repeated throughout the text</a:t>
            </a:r>
          </a:p>
          <a:p>
            <a:pPr lvl="1"/>
            <a:r>
              <a:rPr lang="en-US" dirty="0"/>
              <a:t>“the man of twists and turns”; “gray-eyed Athena”; “Dawn with fingertips of rose”  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Epic Simile—a long, elaborate simile that goes on for a number of lines; often compares heroic or epic events to understandable and everyday things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 </a:t>
            </a:r>
          </a:p>
        </p:txBody>
      </p:sp>
    </p:spTree>
    <p:extLst>
      <p:ext uri="{BB962C8B-B14F-4D97-AF65-F5344CB8AC3E}">
        <p14:creationId xmlns:p14="http://schemas.microsoft.com/office/powerpoint/2010/main" val="3274889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r>
              <a:rPr lang="en-US" sz="2800" dirty="0"/>
              <a:t>Hubris—excessive pride</a:t>
            </a:r>
          </a:p>
          <a:p>
            <a:pPr lvl="1"/>
            <a:r>
              <a:rPr lang="en-US" sz="2800" dirty="0"/>
              <a:t>Offends the gods; many stories tell of people being punished for the sin of hubris</a:t>
            </a:r>
          </a:p>
          <a:p>
            <a:pPr lvl="1"/>
            <a:r>
              <a:rPr lang="en-US" sz="2800" dirty="0"/>
              <a:t>Look for how this affects the characters in our story!</a:t>
            </a:r>
          </a:p>
          <a:p>
            <a:r>
              <a:rPr lang="en-US" sz="2800" i="1" dirty="0"/>
              <a:t>Xenia</a:t>
            </a:r>
            <a:r>
              <a:rPr lang="en-US" sz="2800" dirty="0"/>
              <a:t>—Greek cultural custom of hospitality</a:t>
            </a:r>
          </a:p>
          <a:p>
            <a:pPr lvl="1"/>
            <a:r>
              <a:rPr lang="en-US" sz="2800" dirty="0"/>
              <a:t>Generosity and courtesy to those far from home</a:t>
            </a:r>
          </a:p>
          <a:p>
            <a:r>
              <a:rPr lang="en-US" sz="2800" i="1" dirty="0" err="1"/>
              <a:t>Kleos</a:t>
            </a:r>
            <a:r>
              <a:rPr lang="en-US" sz="2800" i="1" dirty="0"/>
              <a:t>—</a:t>
            </a:r>
            <a:r>
              <a:rPr lang="en-US" sz="2800" dirty="0"/>
              <a:t>renown or glory</a:t>
            </a:r>
          </a:p>
          <a:p>
            <a:pPr lvl="1"/>
            <a:r>
              <a:rPr lang="en-US" sz="2800" dirty="0"/>
              <a:t>A hero can achieve </a:t>
            </a:r>
            <a:r>
              <a:rPr lang="en-US" sz="2800" i="1" dirty="0" err="1"/>
              <a:t>kleos</a:t>
            </a:r>
            <a:r>
              <a:rPr lang="en-US" sz="2800" dirty="0"/>
              <a:t> by accomplishing great deeds, often with his own death</a:t>
            </a:r>
          </a:p>
        </p:txBody>
      </p:sp>
    </p:spTree>
    <p:extLst>
      <p:ext uri="{BB962C8B-B14F-4D97-AF65-F5344CB8AC3E}">
        <p14:creationId xmlns:p14="http://schemas.microsoft.com/office/powerpoint/2010/main" val="76250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449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Began when Helen, the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most beautiful woman in the world, ran away with Paris, Prince of Troy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Her husband, Menelaus, rounds up the Greeks and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goes to </a:t>
            </a:r>
            <a:r>
              <a:rPr lang="ja-JP" altLang="en-US" sz="2800" dirty="0">
                <a:ea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</a:rPr>
              <a:t>win</a:t>
            </a:r>
            <a:r>
              <a:rPr lang="ja-JP" altLang="en-US" sz="2800" dirty="0">
                <a:ea typeface="ＭＳ Ｐゴシック" pitchFamily="-84" charset="-128"/>
              </a:rPr>
              <a:t>”</a:t>
            </a:r>
            <a:r>
              <a:rPr lang="en-US" altLang="ja-JP" sz="2800" dirty="0">
                <a:ea typeface="ＭＳ Ｐゴシック" pitchFamily="-84" charset="-128"/>
              </a:rPr>
              <a:t> her back.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War is a stalemate for 10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Trojan Horse: Greeks hid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in the horse, which was </a:t>
            </a:r>
            <a:br>
              <a:rPr lang="en-US" sz="2800" dirty="0">
                <a:ea typeface="ＭＳ Ｐゴシック" pitchFamily="-84" charset="-128"/>
              </a:rPr>
            </a:br>
            <a:r>
              <a:rPr lang="en-US" sz="2800" dirty="0">
                <a:ea typeface="ＭＳ Ｐゴシック" pitchFamily="-84" charset="-128"/>
              </a:rPr>
              <a:t>brought into the 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Greeks captured the city and won the war</a:t>
            </a:r>
            <a:br>
              <a:rPr lang="en-US" sz="2800" dirty="0">
                <a:ea typeface="ＭＳ Ｐゴシック" pitchFamily="-84" charset="-128"/>
              </a:rPr>
            </a:br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The Trojan War </a:t>
            </a:r>
            <a:br>
              <a:rPr>
                <a:ea typeface="+mj-ea"/>
              </a:rPr>
            </a:br>
            <a:r>
              <a:rPr>
                <a:ea typeface="+mj-ea"/>
              </a:rPr>
              <a:t>(</a:t>
            </a:r>
            <a:r>
              <a:rPr i="1">
                <a:ea typeface="+mj-ea"/>
              </a:rPr>
              <a:t>Iliad)</a:t>
            </a:r>
            <a:endParaRPr>
              <a:ea typeface="+mj-ea"/>
            </a:endParaRPr>
          </a:p>
        </p:txBody>
      </p:sp>
      <p:pic>
        <p:nvPicPr>
          <p:cNvPr id="46083" name="Picture 2" descr="http://academic.reed.edu/humanities/110Tech/blueseahomer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1"/>
            <a:ext cx="415324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http://cdn.obrag.org/wp-content/uploads/2010/11/112910tr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0421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Greeks all went home after the war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Odysseus, however, takes 10 years to get home to Ithaca.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Many people believe he is dead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It has been 20 years since Penelope, his wife, has seen her husband.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She is being pursued by countless men, but is loyal to her husband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His son Telemachus is all grown up and impatient for his father’</a:t>
            </a:r>
            <a:r>
              <a:rPr lang="en-US" altLang="ja-JP" dirty="0">
                <a:ea typeface="ＭＳ Ｐゴシック" pitchFamily="-84" charset="-128"/>
              </a:rPr>
              <a:t>s return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</a:rPr>
              <a:t>All Odysseus wants to do is get home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ea typeface="ＭＳ Ｐゴシック" pitchFamily="-84" charset="-128"/>
              </a:rPr>
              <a:t>The Odyssey </a:t>
            </a:r>
            <a:r>
              <a:rPr lang="en-US" dirty="0">
                <a:ea typeface="ＭＳ Ｐゴシック" pitchFamily="-84" charset="-128"/>
              </a:rPr>
              <a:t>is the story of Odysseus’ journey home.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Map of Journey</a:t>
            </a:r>
          </a:p>
        </p:txBody>
      </p:sp>
      <p:pic>
        <p:nvPicPr>
          <p:cNvPr id="49155" name="Picture 2" descr="http://www.lordalford.com/9grade/odyssey/odyssey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9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Odysseus/Ulysses: Epic Hero, King of Ithaca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Known for his courage, cunning, and intelligence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Simply wants to get home!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Athena, goddess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Often disguised as </a:t>
            </a:r>
            <a:r>
              <a:rPr lang="en-US" altLang="ja-JP" sz="2800" dirty="0">
                <a:ea typeface="ＭＳ Ｐゴシック" pitchFamily="-84" charset="-128"/>
              </a:rPr>
              <a:t>Mentor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Provides divine assistance for both Odysseus and Telemachus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Penelope, Queen of Ithaca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Odysseus’ </a:t>
            </a:r>
            <a:r>
              <a:rPr lang="en-US" altLang="ja-JP" sz="2800" dirty="0">
                <a:ea typeface="ＭＳ Ｐゴシック" pitchFamily="-84" charset="-128"/>
              </a:rPr>
              <a:t>wife; she pines away for his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Is crafty and intelligent</a:t>
            </a:r>
          </a:p>
          <a:p>
            <a:r>
              <a:rPr lang="en-US" sz="2800" dirty="0"/>
              <a:t>Laertes</a:t>
            </a:r>
          </a:p>
          <a:p>
            <a:pPr lvl="1"/>
            <a:r>
              <a:rPr lang="en-US" sz="2800" dirty="0"/>
              <a:t>Odysseus’s father </a:t>
            </a:r>
          </a:p>
          <a:p>
            <a:pPr marL="366713" lvl="1" indent="0" eaLnBrk="1" hangingPunct="1">
              <a:lnSpc>
                <a:spcPct val="80000"/>
              </a:lnSpc>
              <a:buNone/>
            </a:pPr>
            <a:endParaRPr lang="en-US" sz="2800" dirty="0"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Characters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7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Telemachus, Prince of Ithaca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Odysseus’ </a:t>
            </a:r>
            <a:r>
              <a:rPr lang="en-US" altLang="ja-JP" sz="2800" dirty="0">
                <a:ea typeface="ＭＳ Ｐゴシック" pitchFamily="-84" charset="-128"/>
              </a:rPr>
              <a:t>son who becomes a </a:t>
            </a:r>
            <a:r>
              <a:rPr lang="ja-JP" altLang="en-US" sz="2800" dirty="0">
                <a:ea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</a:rPr>
              <a:t>man</a:t>
            </a:r>
            <a:r>
              <a:rPr lang="ja-JP" altLang="en-US" sz="2800" dirty="0">
                <a:ea typeface="ＭＳ Ｐゴシック" pitchFamily="-84" charset="-128"/>
              </a:rPr>
              <a:t>”</a:t>
            </a:r>
            <a:r>
              <a:rPr lang="en-US" altLang="ja-JP" sz="2800" dirty="0">
                <a:ea typeface="ＭＳ Ｐゴシック" pitchFamily="-84" charset="-128"/>
              </a:rPr>
              <a:t> throughout the epic, keeping the suitors at peace while helping his father return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Tiresias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Prophet with divine wisdom who tells heroes of their </a:t>
            </a:r>
            <a:r>
              <a:rPr lang="en-US" altLang="ja-JP" sz="2800" dirty="0">
                <a:ea typeface="ＭＳ Ｐゴシック" pitchFamily="-84" charset="-128"/>
              </a:rPr>
              <a:t>fate, or destiny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Warns against certain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</a:rPr>
              <a:t>Many people fail to listen to him, and find disaster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Zeus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He mediates the disputes between gods, and either aids (or doesn’</a:t>
            </a:r>
            <a:r>
              <a:rPr lang="en-US" altLang="ja-JP" sz="2800" dirty="0">
                <a:ea typeface="ＭＳ Ｐゴシック" pitchFamily="-84" charset="-128"/>
              </a:rPr>
              <a:t>t) Athena’s plan with Odysseus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ea typeface="ＭＳ Ｐゴシック" pitchFamily="-8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7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sz="2800" dirty="0" err="1"/>
              <a:t>Alcinous</a:t>
            </a:r>
            <a:r>
              <a:rPr lang="en-US" sz="2800" dirty="0"/>
              <a:t>, King of the </a:t>
            </a:r>
            <a:r>
              <a:rPr lang="en-US" sz="2800" dirty="0" err="1"/>
              <a:t>Phaecians</a:t>
            </a:r>
            <a:endParaRPr lang="en-US" sz="2800" dirty="0"/>
          </a:p>
          <a:p>
            <a:pPr lvl="1"/>
            <a:r>
              <a:rPr lang="en-US" sz="2800" dirty="0"/>
              <a:t>Gives a banquet in Odysseus’s honor in which Odysseus tells of his adventures to this point. </a:t>
            </a:r>
          </a:p>
          <a:p>
            <a:r>
              <a:rPr lang="en-US" sz="2800" dirty="0"/>
              <a:t>Sirens</a:t>
            </a:r>
          </a:p>
          <a:p>
            <a:pPr lvl="1"/>
            <a:r>
              <a:rPr lang="en-US" sz="2800" dirty="0"/>
              <a:t>Sea nymphs who sing songs that lure men to their deaths</a:t>
            </a:r>
          </a:p>
          <a:p>
            <a:r>
              <a:rPr lang="en-US" sz="2800" dirty="0"/>
              <a:t>Charybdis </a:t>
            </a:r>
          </a:p>
          <a:p>
            <a:pPr lvl="1"/>
            <a:r>
              <a:rPr lang="en-US" sz="2800" dirty="0"/>
              <a:t>Dangerous whirlpool personified as a female monster</a:t>
            </a:r>
          </a:p>
          <a:p>
            <a:r>
              <a:rPr lang="en-US" sz="2800" dirty="0"/>
              <a:t>Scylla</a:t>
            </a:r>
          </a:p>
          <a:p>
            <a:pPr lvl="1"/>
            <a:r>
              <a:rPr lang="en-US" sz="2800" dirty="0"/>
              <a:t>Six-headed female sea monster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084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Circe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A witch Odysseus must charm; becomes her lover for a year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Calypso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Falls in love with Odysseus; holds him captive for 7 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ea typeface="ＭＳ Ｐゴシック" pitchFamily="-84" charset="-128"/>
              </a:rPr>
              <a:t>Polyphemus</a:t>
            </a:r>
            <a:r>
              <a:rPr lang="en-US" sz="2800" dirty="0">
                <a:ea typeface="ＭＳ Ｐゴシック" pitchFamily="-84" charset="-128"/>
              </a:rPr>
              <a:t> (aka Cyclops)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A one-eyed monster Odysseus must defeat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Poseidon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Is angered by Odysseus’ </a:t>
            </a:r>
            <a:r>
              <a:rPr lang="en-US" altLang="ja-JP" sz="2800" dirty="0">
                <a:ea typeface="ＭＳ Ｐゴシック" pitchFamily="-84" charset="-128"/>
              </a:rPr>
              <a:t>treatment of </a:t>
            </a:r>
            <a:r>
              <a:rPr lang="en-US" altLang="ja-JP" sz="2800" dirty="0" err="1">
                <a:ea typeface="ＭＳ Ｐゴシック" pitchFamily="-84" charset="-128"/>
              </a:rPr>
              <a:t>Polyphemus</a:t>
            </a:r>
            <a:r>
              <a:rPr lang="en-US" altLang="ja-JP" sz="2800" dirty="0">
                <a:ea typeface="ＭＳ Ｐゴシック" pitchFamily="-84" charset="-128"/>
              </a:rPr>
              <a:t>, delays Odysseus’ journey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>
                <a:ea typeface="ＭＳ Ｐゴシック" pitchFamily="-84" charset="-128"/>
              </a:rPr>
              <a:t>Eurylochus</a:t>
            </a:r>
            <a:endParaRPr lang="en-US" sz="2800" dirty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One of Odysseus’ men who sometimes disagrees with Odysseus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ea typeface="ＭＳ Ｐゴシック" pitchFamily="-84" charset="-128"/>
              </a:rPr>
              <a:t>Eumaeus</a:t>
            </a:r>
            <a:endParaRPr lang="en-US" sz="2800" dirty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The </a:t>
            </a:r>
            <a:r>
              <a:rPr lang="en-US" altLang="ja-JP" sz="2800" dirty="0">
                <a:ea typeface="ＭＳ Ｐゴシック" pitchFamily="-84" charset="-128"/>
              </a:rPr>
              <a:t>loyal swineherd who shelters Odysseus when he returns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ea typeface="ＭＳ Ｐゴシック" pitchFamily="-84" charset="-128"/>
              </a:rPr>
              <a:t>Eurycleia</a:t>
            </a:r>
            <a:endParaRPr lang="en-US" sz="2800" dirty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</a:rPr>
              <a:t>Odysseus’</a:t>
            </a:r>
            <a:r>
              <a:rPr lang="en-US" altLang="ja-JP" sz="2800" dirty="0">
                <a:ea typeface="ＭＳ Ｐゴシック" pitchFamily="-84" charset="-128"/>
              </a:rPr>
              <a:t> childhood nurse, and loyal to him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ea typeface="ＭＳ Ｐゴシック" pitchFamily="-84" charset="-128"/>
              </a:rPr>
              <a:t>Antinous</a:t>
            </a:r>
            <a:endParaRPr lang="en-US" sz="2800" dirty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-84" charset="-128"/>
              </a:rPr>
              <a:t>Lead suitor; he is arrogant and disrespectful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pitchFamily="-84" charset="-128"/>
              </a:rPr>
              <a:t>There are many other significant characters not listed here!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02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Zeus (Jupiter)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King of the gods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Ruler of the sky and weather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Upholder of oaths and hospitality</a:t>
            </a:r>
          </a:p>
        </p:txBody>
      </p:sp>
      <p:pic>
        <p:nvPicPr>
          <p:cNvPr id="18436" name="Picture 8" descr="Zeus--greek-mythology-687267_1024_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2386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r>
              <a:rPr lang="en-US" dirty="0"/>
              <a:t>Structure of </a:t>
            </a:r>
            <a:r>
              <a:rPr lang="en-US" i="1" dirty="0"/>
              <a:t>The Odyssey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/>
              <a:t>24 Books (similar to chapters)</a:t>
            </a:r>
          </a:p>
          <a:p>
            <a:pPr lvl="1"/>
            <a:r>
              <a:rPr lang="en-US" sz="2600" dirty="0"/>
              <a:t>We will be reading Books 9-12 (his adventures) and excerpts from Books 21-24 (his homecoming). </a:t>
            </a:r>
          </a:p>
          <a:p>
            <a:pPr lvl="1"/>
            <a:r>
              <a:rPr lang="en-US" sz="2600" dirty="0"/>
              <a:t>The books we are skipping detail what is happening in Ithaca and with his son Telemachus in Odysseus’ absence. </a:t>
            </a:r>
          </a:p>
          <a:p>
            <a:pPr lvl="1"/>
            <a:r>
              <a:rPr lang="en-US" sz="2600" dirty="0"/>
              <a:t>Non-linear. </a:t>
            </a:r>
          </a:p>
          <a:p>
            <a:r>
              <a:rPr lang="en-US" dirty="0"/>
              <a:t>Books 9-12: Odysseus is telling what happened to him and his men from the end of the Trojan War at a banquet given in his honor by King </a:t>
            </a:r>
            <a:r>
              <a:rPr lang="en-US" dirty="0" err="1"/>
              <a:t>Alcinous</a:t>
            </a:r>
            <a:r>
              <a:rPr lang="en-US" dirty="0"/>
              <a:t>. </a:t>
            </a:r>
          </a:p>
          <a:p>
            <a:pPr lvl="1"/>
            <a:r>
              <a:rPr lang="en-US" sz="2600" dirty="0"/>
              <a:t>This is right before he makes it back to Ithaca. </a:t>
            </a:r>
          </a:p>
        </p:txBody>
      </p:sp>
    </p:spTree>
    <p:extLst>
      <p:ext uri="{BB962C8B-B14F-4D97-AF65-F5344CB8AC3E}">
        <p14:creationId xmlns:p14="http://schemas.microsoft.com/office/powerpoint/2010/main" val="414245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Poseidon (Neptune)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Brother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Ruler of the sea, horses, and earthquakes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Plays a crucial role in </a:t>
            </a:r>
            <a:r>
              <a:rPr lang="en-US" sz="2800" i="1" dirty="0">
                <a:ea typeface="ＭＳ Ｐゴシック" pitchFamily="-84" charset="-128"/>
              </a:rPr>
              <a:t>Odyssey</a:t>
            </a:r>
            <a:endParaRPr lang="en-US" sz="2800" dirty="0">
              <a:ea typeface="ＭＳ Ｐゴシック" pitchFamily="-84" charset="-128"/>
            </a:endParaRPr>
          </a:p>
        </p:txBody>
      </p:sp>
      <p:pic>
        <p:nvPicPr>
          <p:cNvPr id="19460" name="Picture 8" descr="poseid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Hades (Pluto)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Brother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Ruler of the Underworld</a:t>
            </a:r>
          </a:p>
        </p:txBody>
      </p:sp>
      <p:pic>
        <p:nvPicPr>
          <p:cNvPr id="20484" name="Picture 8" descr="21774h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1194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images1.wikia.nocookie.net/__cb20090411021155/villains/images/6/64/Had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743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Hera (Juno)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</a:rPr>
              <a:t>Sister of Zeus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Wife of Zeus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Queen of the gods</a:t>
            </a:r>
          </a:p>
          <a:p>
            <a:pPr eaLnBrk="1" hangingPunct="1"/>
            <a:r>
              <a:rPr lang="en-US" sz="2800">
                <a:ea typeface="ＭＳ Ｐゴシック" pitchFamily="-84" charset="-128"/>
              </a:rPr>
              <a:t>Upholder of marriage</a:t>
            </a:r>
          </a:p>
        </p:txBody>
      </p:sp>
      <p:pic>
        <p:nvPicPr>
          <p:cNvPr id="21508" name="Picture 2" descr="http://journeyingtothegoddess.files.wordpress.com/2012/01/20120216003222queen_he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8000"/>
            <a:ext cx="3581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Athena (Minerva)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Daughter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Goddess of wisdom, warfare, and craft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Major character in </a:t>
            </a:r>
            <a:r>
              <a:rPr lang="en-US" sz="2800" i="1" dirty="0">
                <a:ea typeface="ＭＳ Ｐゴシック" pitchFamily="-84" charset="-128"/>
              </a:rPr>
              <a:t>Odyssey</a:t>
            </a:r>
            <a:endParaRPr lang="en-US" sz="2800" dirty="0">
              <a:ea typeface="ＭＳ Ｐゴシック" pitchFamily="-84" charset="-128"/>
            </a:endParaRPr>
          </a:p>
        </p:txBody>
      </p:sp>
      <p:pic>
        <p:nvPicPr>
          <p:cNvPr id="22532" name="Picture 8" descr="14827athen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34486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Apollo (Apollo)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</a:rPr>
              <a:t>Son of Zeus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 of the Sun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God of music, prophecy, and the arts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Youth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Archery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</a:rPr>
              <a:t>Healing and plague</a:t>
            </a:r>
          </a:p>
        </p:txBody>
      </p:sp>
      <p:pic>
        <p:nvPicPr>
          <p:cNvPr id="23556" name="Picture 2" descr="http://genedorr.com/patches/images/Apollo/Ap17ApolloBelved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876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1205</TotalTime>
  <Words>1540</Words>
  <Application>Microsoft Office PowerPoint</Application>
  <PresentationFormat>On-screen Show (4:3)</PresentationFormat>
  <Paragraphs>215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Constantia</vt:lpstr>
      <vt:lpstr>Wingdings 2</vt:lpstr>
      <vt:lpstr>Paper</vt:lpstr>
      <vt:lpstr>Who’s Who in Mythology?</vt:lpstr>
      <vt:lpstr>Greek Gods and Goddesses</vt:lpstr>
      <vt:lpstr>The 12 Olympians</vt:lpstr>
      <vt:lpstr>Zeus (Jupiter)</vt:lpstr>
      <vt:lpstr>Poseidon (Neptune)</vt:lpstr>
      <vt:lpstr>Hades (Pluto)</vt:lpstr>
      <vt:lpstr>Hera (Juno)</vt:lpstr>
      <vt:lpstr>Athena (Minerva)</vt:lpstr>
      <vt:lpstr>Apollo (Apollo)</vt:lpstr>
      <vt:lpstr>Artemis (Diana)</vt:lpstr>
      <vt:lpstr>Aphrodite (Venus)</vt:lpstr>
      <vt:lpstr>Hermes (Mercury)</vt:lpstr>
      <vt:lpstr>Ares (Mars)</vt:lpstr>
      <vt:lpstr>Hephaestus (Vulcan)</vt:lpstr>
      <vt:lpstr>Dionysus (Bacchus)</vt:lpstr>
      <vt:lpstr>Demeter (Ceres) </vt:lpstr>
      <vt:lpstr>Persephone (Proserpina)</vt:lpstr>
      <vt:lpstr>Important Themes in Mythology</vt:lpstr>
      <vt:lpstr>Myth “Ethics”</vt:lpstr>
      <vt:lpstr>Fate</vt:lpstr>
      <vt:lpstr>Vengeance</vt:lpstr>
      <vt:lpstr>Hospitality/Generosity </vt:lpstr>
      <vt:lpstr>Homer’s The Odyssey</vt:lpstr>
      <vt:lpstr>Homer</vt:lpstr>
      <vt:lpstr>Iliad  and Odyssey</vt:lpstr>
      <vt:lpstr>Epic Poetry</vt:lpstr>
      <vt:lpstr>Epic Conventions</vt:lpstr>
      <vt:lpstr>PowerPoint Presentation</vt:lpstr>
      <vt:lpstr>PowerPoint Presentation</vt:lpstr>
      <vt:lpstr>Terms to Know </vt:lpstr>
      <vt:lpstr>PowerPoint Presentation</vt:lpstr>
      <vt:lpstr>The Trojan War  (Iliad)</vt:lpstr>
      <vt:lpstr>PowerPoint Presentation</vt:lpstr>
      <vt:lpstr>Map of Journey</vt:lpstr>
      <vt:lpstr>Characters</vt:lpstr>
      <vt:lpstr>PowerPoint Presentation</vt:lpstr>
      <vt:lpstr>PowerPoint Presentation</vt:lpstr>
      <vt:lpstr>PowerPoint Presentation</vt:lpstr>
      <vt:lpstr>PowerPoint Presentation</vt:lpstr>
      <vt:lpstr>Structure of The Odyssey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Who in Mythology?</dc:title>
  <dc:subject/>
  <dc:creator>Nikki Odom</dc:creator>
  <cp:keywords/>
  <dc:description/>
  <cp:lastModifiedBy>Reeves, Cynthia V</cp:lastModifiedBy>
  <cp:revision>47</cp:revision>
  <dcterms:created xsi:type="dcterms:W3CDTF">2012-08-18T17:24:08Z</dcterms:created>
  <dcterms:modified xsi:type="dcterms:W3CDTF">2019-03-26T20:35:09Z</dcterms:modified>
  <cp:category/>
</cp:coreProperties>
</file>